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2" r:id="rId2"/>
    <p:sldId id="258" r:id="rId3"/>
    <p:sldId id="398" r:id="rId4"/>
    <p:sldId id="390" r:id="rId5"/>
    <p:sldId id="383" r:id="rId6"/>
    <p:sldId id="396" r:id="rId7"/>
    <p:sldId id="385" r:id="rId8"/>
    <p:sldId id="374" r:id="rId9"/>
    <p:sldId id="386" r:id="rId10"/>
    <p:sldId id="411" r:id="rId11"/>
    <p:sldId id="410" r:id="rId12"/>
    <p:sldId id="367" r:id="rId13"/>
    <p:sldId id="377" r:id="rId14"/>
    <p:sldId id="380" r:id="rId15"/>
    <p:sldId id="369" r:id="rId16"/>
    <p:sldId id="371" r:id="rId17"/>
    <p:sldId id="372" r:id="rId18"/>
    <p:sldId id="384" r:id="rId19"/>
    <p:sldId id="406" r:id="rId20"/>
    <p:sldId id="337" r:id="rId21"/>
    <p:sldId id="346" r:id="rId22"/>
    <p:sldId id="394" r:id="rId23"/>
    <p:sldId id="395" r:id="rId24"/>
    <p:sldId id="357" r:id="rId25"/>
    <p:sldId id="323" r:id="rId26"/>
    <p:sldId id="324" r:id="rId27"/>
    <p:sldId id="363" r:id="rId28"/>
    <p:sldId id="392" r:id="rId29"/>
    <p:sldId id="341" r:id="rId30"/>
    <p:sldId id="321" r:id="rId31"/>
    <p:sldId id="348" r:id="rId32"/>
    <p:sldId id="408" r:id="rId33"/>
    <p:sldId id="331" r:id="rId34"/>
    <p:sldId id="413" r:id="rId35"/>
    <p:sldId id="319" r:id="rId36"/>
    <p:sldId id="349" r:id="rId37"/>
    <p:sldId id="350" r:id="rId38"/>
    <p:sldId id="351" r:id="rId39"/>
    <p:sldId id="326" r:id="rId40"/>
    <p:sldId id="356" r:id="rId41"/>
    <p:sldId id="329" r:id="rId42"/>
    <p:sldId id="330" r:id="rId43"/>
    <p:sldId id="364" r:id="rId44"/>
    <p:sldId id="317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891"/>
    <a:srgbClr val="119FC1"/>
    <a:srgbClr val="E6E6E6"/>
    <a:srgbClr val="CDCDCD"/>
    <a:srgbClr val="232323"/>
    <a:srgbClr val="343434"/>
    <a:srgbClr val="191919"/>
    <a:srgbClr val="FFFFFF"/>
    <a:srgbClr val="222222"/>
    <a:srgbClr val="F8B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AED31-E3A0-4114-9DCC-A7956C2E4C82}" v="2" dt="2021-09-26T14:44:26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62" y="62"/>
      </p:cViewPr>
      <p:guideLst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yr Mohammed (Strategy Unit, hosted by MLCSU)" userId="9eb91352-5a39-4b2f-b13a-d0600be75e6f" providerId="ADAL" clId="{C1CAED31-E3A0-4114-9DCC-A7956C2E4C82}"/>
    <pc:docChg chg="custSel delSld modSld modMainMaster">
      <pc:chgData name="Ozayr Mohammed (Strategy Unit, hosted by MLCSU)" userId="9eb91352-5a39-4b2f-b13a-d0600be75e6f" providerId="ADAL" clId="{C1CAED31-E3A0-4114-9DCC-A7956C2E4C82}" dt="2021-09-26T14:44:26.724" v="23" actId="16037"/>
      <pc:docMkLst>
        <pc:docMk/>
      </pc:docMkLst>
      <pc:sldChg chg="del">
        <pc:chgData name="Ozayr Mohammed (Strategy Unit, hosted by MLCSU)" userId="9eb91352-5a39-4b2f-b13a-d0600be75e6f" providerId="ADAL" clId="{C1CAED31-E3A0-4114-9DCC-A7956C2E4C82}" dt="2021-09-23T10:44:49.735" v="3" actId="47"/>
        <pc:sldMkLst>
          <pc:docMk/>
          <pc:sldMk cId="2007287431" sldId="256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1.116" v="5" actId="47"/>
        <pc:sldMkLst>
          <pc:docMk/>
          <pc:sldMk cId="838407235" sldId="259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0.276" v="4" actId="47"/>
        <pc:sldMkLst>
          <pc:docMk/>
          <pc:sldMk cId="2461898291" sldId="262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1.755" v="6" actId="47"/>
        <pc:sldMkLst>
          <pc:docMk/>
          <pc:sldMk cId="3970793741" sldId="271"/>
        </pc:sldMkLst>
      </pc:sldChg>
      <pc:sldChg chg="modSp mod modClrScheme chgLayout">
        <pc:chgData name="Ozayr Mohammed (Strategy Unit, hosted by MLCSU)" userId="9eb91352-5a39-4b2f-b13a-d0600be75e6f" providerId="ADAL" clId="{C1CAED31-E3A0-4114-9DCC-A7956C2E4C82}" dt="2021-09-23T13:43:07.833" v="7" actId="700"/>
        <pc:sldMkLst>
          <pc:docMk/>
          <pc:sldMk cId="426259224" sldId="272"/>
        </pc:sldMkLst>
        <pc:spChg chg="mod ord">
          <ac:chgData name="Ozayr Mohammed (Strategy Unit, hosted by MLCSU)" userId="9eb91352-5a39-4b2f-b13a-d0600be75e6f" providerId="ADAL" clId="{C1CAED31-E3A0-4114-9DCC-A7956C2E4C82}" dt="2021-09-23T13:43:07.833" v="7" actId="700"/>
          <ac:spMkLst>
            <pc:docMk/>
            <pc:sldMk cId="426259224" sldId="272"/>
            <ac:spMk id="2" creationId="{00000000-0000-0000-0000-000000000000}"/>
          </ac:spMkLst>
        </pc:spChg>
        <pc:spChg chg="mod ord">
          <ac:chgData name="Ozayr Mohammed (Strategy Unit, hosted by MLCSU)" userId="9eb91352-5a39-4b2f-b13a-d0600be75e6f" providerId="ADAL" clId="{C1CAED31-E3A0-4114-9DCC-A7956C2E4C82}" dt="2021-09-23T13:43:07.833" v="7" actId="700"/>
          <ac:spMkLst>
            <pc:docMk/>
            <pc:sldMk cId="426259224" sldId="272"/>
            <ac:spMk id="3" creationId="{00000000-0000-0000-0000-000000000000}"/>
          </ac:spMkLst>
        </pc:spChg>
      </pc:sldChg>
      <pc:sldChg chg="del">
        <pc:chgData name="Ozayr Mohammed (Strategy Unit, hosted by MLCSU)" userId="9eb91352-5a39-4b2f-b13a-d0600be75e6f" providerId="ADAL" clId="{C1CAED31-E3A0-4114-9DCC-A7956C2E4C82}" dt="2021-09-26T14:43:45.679" v="8" actId="47"/>
        <pc:sldMkLst>
          <pc:docMk/>
          <pc:sldMk cId="4290673980" sldId="273"/>
        </pc:sldMkLst>
      </pc:sldChg>
      <pc:sldChg chg="modSp mod">
        <pc:chgData name="Ozayr Mohammed (Strategy Unit, hosted by MLCSU)" userId="9eb91352-5a39-4b2f-b13a-d0600be75e6f" providerId="ADAL" clId="{C1CAED31-E3A0-4114-9DCC-A7956C2E4C82}" dt="2021-09-23T10:43:08.385" v="1" actId="207"/>
        <pc:sldMkLst>
          <pc:docMk/>
          <pc:sldMk cId="2053074294" sldId="330"/>
        </pc:sldMkLst>
        <pc:spChg chg="mod">
          <ac:chgData name="Ozayr Mohammed (Strategy Unit, hosted by MLCSU)" userId="9eb91352-5a39-4b2f-b13a-d0600be75e6f" providerId="ADAL" clId="{C1CAED31-E3A0-4114-9DCC-A7956C2E4C82}" dt="2021-09-23T10:43:08.385" v="1" actId="207"/>
          <ac:spMkLst>
            <pc:docMk/>
            <pc:sldMk cId="2053074294" sldId="330"/>
            <ac:spMk id="5" creationId="{F941FD1E-3F51-4688-B618-29AD89C67752}"/>
          </ac:spMkLst>
        </pc:spChg>
      </pc:sldChg>
      <pc:sldChg chg="modSp mod">
        <pc:chgData name="Ozayr Mohammed (Strategy Unit, hosted by MLCSU)" userId="9eb91352-5a39-4b2f-b13a-d0600be75e6f" providerId="ADAL" clId="{C1CAED31-E3A0-4114-9DCC-A7956C2E4C82}" dt="2021-09-23T10:43:23.443" v="2" actId="207"/>
        <pc:sldMkLst>
          <pc:docMk/>
          <pc:sldMk cId="234008986" sldId="357"/>
        </pc:sldMkLst>
        <pc:spChg chg="mod">
          <ac:chgData name="Ozayr Mohammed (Strategy Unit, hosted by MLCSU)" userId="9eb91352-5a39-4b2f-b13a-d0600be75e6f" providerId="ADAL" clId="{C1CAED31-E3A0-4114-9DCC-A7956C2E4C82}" dt="2021-09-23T10:43:23.443" v="2" actId="207"/>
          <ac:spMkLst>
            <pc:docMk/>
            <pc:sldMk cId="234008986" sldId="357"/>
            <ac:spMk id="5" creationId="{F941FD1E-3F51-4688-B618-29AD89C67752}"/>
          </ac:spMkLst>
        </pc:spChg>
      </pc:sldChg>
      <pc:sldChg chg="modSp mod">
        <pc:chgData name="Ozayr Mohammed (Strategy Unit, hosted by MLCSU)" userId="9eb91352-5a39-4b2f-b13a-d0600be75e6f" providerId="ADAL" clId="{C1CAED31-E3A0-4114-9DCC-A7956C2E4C82}" dt="2021-09-26T14:44:02.692" v="21" actId="1035"/>
        <pc:sldMkLst>
          <pc:docMk/>
          <pc:sldMk cId="2000266865" sldId="390"/>
        </pc:sldMkLst>
        <pc:cxnChg chg="mod">
          <ac:chgData name="Ozayr Mohammed (Strategy Unit, hosted by MLCSU)" userId="9eb91352-5a39-4b2f-b13a-d0600be75e6f" providerId="ADAL" clId="{C1CAED31-E3A0-4114-9DCC-A7956C2E4C82}" dt="2021-09-26T14:44:02.692" v="21" actId="1035"/>
          <ac:cxnSpMkLst>
            <pc:docMk/>
            <pc:sldMk cId="2000266865" sldId="390"/>
            <ac:cxnSpMk id="11" creationId="{C9294665-CE1D-4263-90FC-855E006B6754}"/>
          </ac:cxnSpMkLst>
        </pc:cxnChg>
      </pc:sldChg>
      <pc:sldMasterChg chg="modSldLayout">
        <pc:chgData name="Ozayr Mohammed (Strategy Unit, hosted by MLCSU)" userId="9eb91352-5a39-4b2f-b13a-d0600be75e6f" providerId="ADAL" clId="{C1CAED31-E3A0-4114-9DCC-A7956C2E4C82}" dt="2021-09-26T14:44:26.724" v="23" actId="16037"/>
        <pc:sldMasterMkLst>
          <pc:docMk/>
          <pc:sldMasterMk cId="1807466332" sldId="2147483648"/>
        </pc:sldMasterMkLst>
        <pc:sldLayoutChg chg="modSp">
          <pc:chgData name="Ozayr Mohammed (Strategy Unit, hosted by MLCSU)" userId="9eb91352-5a39-4b2f-b13a-d0600be75e6f" providerId="ADAL" clId="{C1CAED31-E3A0-4114-9DCC-A7956C2E4C82}" dt="2021-09-26T14:44:26.724" v="23" actId="16037"/>
          <pc:sldLayoutMkLst>
            <pc:docMk/>
            <pc:sldMasterMk cId="1807466332" sldId="2147483648"/>
            <pc:sldLayoutMk cId="4189384277" sldId="2147483692"/>
          </pc:sldLayoutMkLst>
          <pc:spChg chg="mod">
            <ac:chgData name="Ozayr Mohammed (Strategy Unit, hosted by MLCSU)" userId="9eb91352-5a39-4b2f-b13a-d0600be75e6f" providerId="ADAL" clId="{C1CAED31-E3A0-4114-9DCC-A7956C2E4C82}" dt="2021-09-26T14:44:26.724" v="23" actId="16037"/>
            <ac:spMkLst>
              <pc:docMk/>
              <pc:sldMasterMk cId="1807466332" sldId="2147483648"/>
              <pc:sldLayoutMk cId="4189384277" sldId="2147483692"/>
              <ac:spMk id="1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665C-C9F7-244F-A659-99107B330E05}" type="datetimeFigureOut"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ECE58-3283-124E-AC2C-03B80BE2C3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51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DFF-D9E3-3740-A154-DC041768FBA3}" type="datetimeFigureOut"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7271-1E27-DD4A-B5DE-0F9CBD18BC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22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6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59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9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Also note </a:t>
            </a:r>
          </a:p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8 Object “character string”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44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2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8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8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7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7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854785" y="-745697"/>
            <a:ext cx="2919600" cy="2919600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7510"/>
            <a:ext cx="6208610" cy="1596184"/>
          </a:xfrm>
        </p:spPr>
        <p:txBody>
          <a:bodyPr anchor="ctr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69196"/>
            <a:ext cx="3844456" cy="637320"/>
          </a:xfrm>
        </p:spPr>
        <p:txBody>
          <a:bodyPr anchor="b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859" y="4294313"/>
            <a:ext cx="2189319" cy="5122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4830" y="-721712"/>
            <a:ext cx="2919222" cy="2919222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6C94BA-EE03-4081-9123-9A735DDA48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083" y="347347"/>
            <a:ext cx="908426" cy="3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038E8EF6-C3A3-5244-B239-653ACB004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813" y="288236"/>
            <a:ext cx="3746983" cy="40916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1496517"/>
            <a:ext cx="4384765" cy="2883396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Slide A, body text continued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394CFE3-05CF-440B-BBD2-A2AC55E22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6CE548-A3FB-437F-81A1-82A54B01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3F9E19-422B-4681-B5F6-D36BDBD9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35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1535-4ACF-4917-BE64-49193791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79"/>
            <a:ext cx="5844209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78467B-5413-4BA9-8667-F37B2152C8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7278" y="687523"/>
            <a:ext cx="3960000" cy="3960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6816E3-14A0-4436-85C3-930D3A22C4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9255" y="1096962"/>
            <a:ext cx="4256862" cy="3550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ED47099-E320-4E91-99B1-AB5B19907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0499BA-191D-4F1F-8CB0-72C1B5220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7339ADD-4FB8-48D9-A7B0-45058E526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42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C9F7428C-16C3-714B-992C-267551C374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2708" y="1229117"/>
            <a:ext cx="6078583" cy="1615792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E87A265-BAE7-E84C-9CE5-08F3F6D23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199" y="3405391"/>
            <a:ext cx="5181600" cy="101798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0021671-C68E-4A96-B555-4D754730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2801C7-8F0D-4D3D-8308-981E58B8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FAF371-1098-4956-AC7A-94C7790C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029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017BE2AD-B466-4A41-A6CA-35CEC53321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2706" y="1237826"/>
            <a:ext cx="6078583" cy="1615792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B2C3A53-15AF-4349-8B06-04BA3917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198" y="3405391"/>
            <a:ext cx="5181600" cy="101798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D51EB03-D4A9-4B95-99A0-DCC5A083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A4CA63E-F725-4F89-910B-2F01A0E05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FBD37-2906-4256-91B4-EB241DC8D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51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570038"/>
            <a:ext cx="8229600" cy="298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66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570038"/>
            <a:ext cx="8229600" cy="298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86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1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A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1" y="1570037"/>
            <a:ext cx="8229598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E42F1CF-72A9-4574-B708-6A72278E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E33B70-9583-47CA-B65B-030FE1CE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3DD926E-1846-4930-81CC-6156BE79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1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42681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2" y="1570037"/>
            <a:ext cx="3987799" cy="29876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99001" y="1570037"/>
            <a:ext cx="3987799" cy="29876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B52B65E-FBBC-438B-8FE8-45E21B4B9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0C304B7-AA7F-49AE-AD74-498CDDAA3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F4DC4E-CCB6-476C-BF65-9B17D3509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236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B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2" y="1570037"/>
            <a:ext cx="3987799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99001" y="1570037"/>
            <a:ext cx="3987799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AA3D5AA-87E6-449A-B52D-C98A8880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92DC44A-4E0B-44BE-A886-A7AEC0244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4E23FEE-55C0-40A5-B415-50805F73F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57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1422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C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21EFAC-BCFB-43F0-B4F0-D1E257C7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E41C01-A116-46E1-A493-1A1E88D03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1F55DD-1822-4DC0-BAEE-9EB5EE3C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87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U N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854785" y="-745697"/>
            <a:ext cx="2919600" cy="2919600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7510"/>
            <a:ext cx="6208610" cy="1596184"/>
          </a:xfrm>
        </p:spPr>
        <p:txBody>
          <a:bodyPr anchor="ctr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169196"/>
            <a:ext cx="4961427" cy="637320"/>
          </a:xfrm>
        </p:spPr>
        <p:txBody>
          <a:bodyPr anchor="b">
            <a:no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859" y="4294313"/>
            <a:ext cx="2189319" cy="5122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4830" y="-721712"/>
            <a:ext cx="2919222" cy="2919222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0311C03-D966-4C22-9498-E8A1DA9FD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718" y="4294313"/>
            <a:ext cx="612050" cy="51220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262F25-6649-46C7-8C04-DE119DFF1C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083" y="347347"/>
            <a:ext cx="908426" cy="3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14222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C alt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7F0D7D6-350E-40CA-AF9E-987E953F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C4AEE0-64B2-4573-B201-1B5397662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C560AA-3010-4688-AC7B-5A5101ED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6CB62E-C8A3-4E53-84CC-7362669EB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7DDA8-DDBC-4432-9FD5-F7EF4DA3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44C87-0080-4EF9-9609-0B80439D8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416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041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AFAB4-4E7E-45AA-A308-FBB97D1D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5F648-997F-45A3-B6C4-75ABB174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B9DDFC-37E8-4135-B9F6-32A5A4DD3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03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B4457F8-9A3D-44D2-BE9C-0D8D00D1B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7990F3-396A-4F21-AF4C-6308C86A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34574E-26F4-4C59-9F31-328B4D2E3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84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E0D536F-0189-464F-AFDE-ACAC379C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10DA89-392B-4A09-89EF-7CD9A898A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CBAE18-CCB4-41C4-9A8B-1716CDEE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03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A68D65-0A85-4D7F-B375-AC04ABD0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F13612-3E5A-4A11-A941-2C50EC69A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022ABF8-7599-4E86-B2C9-3F290EACC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833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143" y="269377"/>
            <a:ext cx="8003715" cy="489775"/>
          </a:xfrm>
        </p:spPr>
        <p:txBody>
          <a:bodyPr lIns="72000" tIns="72000" rIns="72000" bIns="72000" anchor="b" anchorCtr="0"/>
          <a:lstStyle>
            <a:lvl1pPr>
              <a:defRPr sz="1905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70143" y="1004039"/>
            <a:ext cx="8003715" cy="3769059"/>
          </a:xfr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2F04F97-87AC-4484-AE55-2045F1114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902502"/>
            <a:ext cx="6671733" cy="129230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44C7ADF-C14C-47A1-AC4C-6C84341E4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4470"/>
            <a:ext cx="4601817" cy="685800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228758-19C0-40F3-9CB4-19A985AB3B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37867"/>
            <a:ext cx="6672263" cy="724935"/>
          </a:xfrm>
        </p:spPr>
        <p:txBody>
          <a:bodyPr/>
          <a:lstStyle>
            <a:lvl1pPr marL="0" indent="0">
              <a:buNone/>
              <a:defRPr sz="3600" b="1"/>
            </a:lvl1pPr>
            <a:lvl2pPr marL="179388" indent="0">
              <a:buNone/>
              <a:defRPr/>
            </a:lvl2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825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68004"/>
            <a:ext cx="4057649" cy="346471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/>
            </a:lvl1pPr>
            <a:lvl2pPr marL="489347" indent="-285750">
              <a:buFont typeface="Arial" panose="020B0604020202020204" pitchFamily="34" charset="0"/>
              <a:buChar char="-"/>
              <a:defRPr/>
            </a:lvl2pPr>
            <a:lvl3pPr marL="686990" indent="-285750">
              <a:buFont typeface="Arial" panose="020B0604020202020204" pitchFamily="34" charset="0"/>
              <a:buChar char="-"/>
              <a:defRPr/>
            </a:lvl3pPr>
            <a:lvl4pPr marL="890588" indent="-285750">
              <a:buFont typeface="Arial" panose="020B0604020202020204" pitchFamily="34" charset="0"/>
              <a:buChar char="-"/>
              <a:defRPr/>
            </a:lvl4pPr>
            <a:lvl5pPr marL="1092994" indent="-28575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68004"/>
            <a:ext cx="4057650" cy="346471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/>
            </a:lvl1pPr>
            <a:lvl2pPr marL="489347" indent="-285750">
              <a:buFont typeface="Arial" panose="020B0604020202020204" pitchFamily="34" charset="0"/>
              <a:buChar char="-"/>
              <a:defRPr/>
            </a:lvl2pPr>
            <a:lvl3pPr marL="686990" indent="-285750">
              <a:buFont typeface="Arial" panose="020B0604020202020204" pitchFamily="34" charset="0"/>
              <a:buChar char="-"/>
              <a:defRPr/>
            </a:lvl3pPr>
            <a:lvl4pPr marL="890588" indent="-285750">
              <a:buFont typeface="Arial" panose="020B0604020202020204" pitchFamily="34" charset="0"/>
              <a:buChar char="-"/>
              <a:defRPr/>
            </a:lvl4pPr>
            <a:lvl5pPr marL="1092994" indent="-28575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EC8D62-A7E1-4AC6-8E95-8901E1CF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0FDD42-BBA8-436F-A5E3-92C02914A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2EA61A-3646-41C2-9B8C-5F1A14B5C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08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572"/>
            <a:ext cx="8229599" cy="486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5147"/>
            <a:ext cx="3953019" cy="617934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1808"/>
            <a:ext cx="3953019" cy="28104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489347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68699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90588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92994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75147"/>
            <a:ext cx="4057648" cy="617934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31808"/>
            <a:ext cx="4057648" cy="28104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489347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68699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90588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92994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21093C-EA18-4263-A89F-54A9D4DB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5116259-1259-4CAE-AEF8-458D6E6A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6DBB4B-3DCE-4E46-93FF-F76F123E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02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137"/>
            <a:ext cx="6671733" cy="1397235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02502"/>
            <a:ext cx="6671733" cy="129230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4470"/>
            <a:ext cx="6671733" cy="685800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6B56CC3-295C-4D13-9CCF-EBC6E290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E49B1E-1D3A-42BD-AF04-EF0E7F8B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62C620-DA85-4A12-AFF8-0C232191E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98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333266"/>
            <a:ext cx="8229599" cy="685800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Contents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16F1C06-A5B6-406B-9A1C-C3A4F32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CFF8A6F-0F21-40EB-8C4D-154FCB7F0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87FAB09-DB35-4A7C-8E72-FEC626F7C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C1C47-288B-4043-95C6-E2C2892EB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168004"/>
            <a:ext cx="8229600" cy="3464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38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107096"/>
            <a:ext cx="3250095" cy="1936634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Aft>
                <a:spcPts val="4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contact details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F19C7-E7FD-CE41-B87D-DCA2FF6172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330960"/>
            <a:ext cx="6724209" cy="685800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6625D-6B1F-4165-8EDE-3C1C64C987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6988" y="2106613"/>
            <a:ext cx="3344862" cy="19367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contact details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3A8E22-53B9-4546-99F7-3DBCEFE1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B3687A4-E551-4BFD-AA23-AA3CF03C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8378E33-56CE-41EF-85FF-2CD15F08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231" y="1496517"/>
            <a:ext cx="4445725" cy="288339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Introduction body text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E6E581F-B39F-7B49-BF71-7D27D6C9ED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231" y="768862"/>
            <a:ext cx="4445725" cy="685800"/>
          </a:xfrm>
        </p:spPr>
        <p:txBody>
          <a:bodyPr lIns="0">
            <a:noAutofit/>
          </a:bodyPr>
          <a:lstStyle>
            <a:lvl1pPr marL="0" indent="0">
              <a:buNone/>
              <a:defRPr sz="360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D847BEF-AA91-1C45-AF15-B9B397DD9B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813" y="288235"/>
            <a:ext cx="3746983" cy="409167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C0E7AC-9AA9-4986-88F7-6923B698A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2A6FD-AA4E-41AD-B912-0F4778DB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1B1A85-2E54-47EE-B876-41B8D320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62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4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84" r:id="rId3"/>
    <p:sldLayoutId id="2147483682" r:id="rId4"/>
    <p:sldLayoutId id="2147483683" r:id="rId5"/>
    <p:sldLayoutId id="2147483660" r:id="rId6"/>
    <p:sldLayoutId id="2147483664" r:id="rId7"/>
    <p:sldLayoutId id="2147483678" r:id="rId8"/>
    <p:sldLayoutId id="2147483661" r:id="rId9"/>
    <p:sldLayoutId id="2147483665" r:id="rId10"/>
    <p:sldLayoutId id="2147483685" r:id="rId11"/>
    <p:sldLayoutId id="2147483679" r:id="rId12"/>
    <p:sldLayoutId id="2147483680" r:id="rId13"/>
    <p:sldLayoutId id="2147483668" r:id="rId14"/>
    <p:sldLayoutId id="2147483688" r:id="rId15"/>
    <p:sldLayoutId id="2147483673" r:id="rId16"/>
    <p:sldLayoutId id="2147483669" r:id="rId17"/>
    <p:sldLayoutId id="2147483674" r:id="rId18"/>
    <p:sldLayoutId id="2147483670" r:id="rId19"/>
    <p:sldLayoutId id="2147483675" r:id="rId20"/>
    <p:sldLayoutId id="2147483671" r:id="rId21"/>
    <p:sldLayoutId id="2147483689" r:id="rId22"/>
    <p:sldLayoutId id="2147483676" r:id="rId23"/>
    <p:sldLayoutId id="2147483672" r:id="rId24"/>
    <p:sldLayoutId id="2147483681" r:id="rId25"/>
    <p:sldLayoutId id="2147483677" r:id="rId26"/>
    <p:sldLayoutId id="2147483692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2"/>
          </a:solidFill>
          <a:latin typeface="Arial"/>
          <a:ea typeface="+mj-ea"/>
          <a:cs typeface="Arial"/>
        </a:defRPr>
      </a:lvl1pPr>
    </p:titleStyle>
    <p:bodyStyle>
      <a:lvl1pPr marL="179388" indent="-1793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357188" indent="-177800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625475" indent="-2682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893763" indent="-2682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163638" indent="-269875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lawless1@nhs.net" TargetMode="External"/><Relationship Id="rId2" Type="http://schemas.openxmlformats.org/officeDocument/2006/relationships/hyperlink" Target="mailto:ozayr.mohammed@nhs.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2449" b="0" dirty="0">
                <a:latin typeface="Raleway" panose="020B0503030101060003" pitchFamily="34" charset="0"/>
                <a:ea typeface="Segoe UI Emoji" panose="020B0502040204020203" pitchFamily="34" charset="0"/>
              </a:rPr>
              <a:t>Introduction to R and 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04509"/>
            <a:r>
              <a:rPr lang="en-GB" sz="1632" dirty="0">
                <a:latin typeface="Raleway" pitchFamily="50" charset="0"/>
                <a:ea typeface="Segoe UI Emoji" panose="020B0502040204020203" pitchFamily="34" charset="0"/>
              </a:rPr>
              <a:t>Ozayr Mohammed | Alexander Lawless</a:t>
            </a:r>
          </a:p>
          <a:p>
            <a:pPr marL="304509"/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2"/>
              </a:rPr>
              <a:t>ozayr.mohammed@nhs.net</a:t>
            </a:r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</a:rPr>
              <a:t> | </a:t>
            </a:r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3"/>
              </a:rPr>
              <a:t>alexander.lawless1@nhs.net</a:t>
            </a:r>
            <a:endParaRPr lang="en-GB" sz="1088" dirty="0">
              <a:solidFill>
                <a:schemeClr val="accent2"/>
              </a:solidFill>
              <a:latin typeface="Raleway" pitchFamily="50" charset="0"/>
              <a:ea typeface="Segoe UI Emoji" panose="020B0502040204020203" pitchFamily="34" charset="0"/>
            </a:endParaRPr>
          </a:p>
          <a:p>
            <a:pPr marL="304509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Healthcare Analysts  |  The Strategy Unit</a:t>
            </a:r>
          </a:p>
        </p:txBody>
      </p:sp>
    </p:spTree>
    <p:extLst>
      <p:ext uri="{BB962C8B-B14F-4D97-AF65-F5344CB8AC3E}">
        <p14:creationId xmlns:p14="http://schemas.microsoft.com/office/powerpoint/2010/main" val="4262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10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Collaboration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Reproducibility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73F5562-440C-4C21-A5AE-EDF2C9871274}"/>
              </a:ext>
            </a:extLst>
          </p:cNvPr>
          <p:cNvSpPr/>
          <p:nvPr/>
        </p:nvSpPr>
        <p:spPr>
          <a:xfrm>
            <a:off x="4329346" y="3304540"/>
            <a:ext cx="485308" cy="837668"/>
          </a:xfrm>
          <a:prstGeom prst="downArrow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</p:spTree>
    <p:extLst>
      <p:ext uri="{BB962C8B-B14F-4D97-AF65-F5344CB8AC3E}">
        <p14:creationId xmlns:p14="http://schemas.microsoft.com/office/powerpoint/2010/main" val="411715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11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328256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12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15D7D-4E8E-464E-9500-E40544BD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01" y="4821"/>
            <a:ext cx="3695873" cy="261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7E2B-D4EC-43FF-88B4-A74D390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27" y="1037336"/>
            <a:ext cx="3443074" cy="243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12C6-26B2-4B22-B6E8-535F03EE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452" y="1901082"/>
            <a:ext cx="3343951" cy="2362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B2674-16A3-4C19-A4EC-9408E90D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55" y="2705342"/>
            <a:ext cx="3407703" cy="2407722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9865BB5-9AF9-4B8B-B669-F03D53A7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767527" y="2302647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Automated reports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99D975B-C98D-4CDA-B686-7C21DDFDDE8F}"/>
              </a:ext>
            </a:extLst>
          </p:cNvPr>
          <p:cNvSpPr txBox="1">
            <a:spLocks/>
          </p:cNvSpPr>
          <p:nvPr/>
        </p:nvSpPr>
        <p:spPr>
          <a:xfrm>
            <a:off x="3391068" y="595454"/>
            <a:ext cx="6367012" cy="1409629"/>
          </a:xfrm>
          <a:prstGeom prst="rect">
            <a:avLst/>
          </a:prstGeom>
        </p:spPr>
        <p:txBody>
          <a:bodyPr vert="horz" lIns="48978" tIns="48978" rIns="48978" bIns="48978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1800 unique graphics 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100 unique tables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built into a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PowerPoint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from R</a:t>
            </a:r>
          </a:p>
        </p:txBody>
      </p:sp>
    </p:spTree>
    <p:extLst>
      <p:ext uri="{BB962C8B-B14F-4D97-AF65-F5344CB8AC3E}">
        <p14:creationId xmlns:p14="http://schemas.microsoft.com/office/powerpoint/2010/main" val="20367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E459F-A072-416F-913C-24069359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37" y="828425"/>
            <a:ext cx="7274116" cy="38106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82D1-ACA8-4ABE-BE23-FCC9552D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62201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(Interactive)</a:t>
            </a:r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Dashboards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81372-C69C-44CF-A126-BC7B3BFFB13A}"/>
              </a:ext>
            </a:extLst>
          </p:cNvPr>
          <p:cNvSpPr/>
          <p:nvPr/>
        </p:nvSpPr>
        <p:spPr>
          <a:xfrm>
            <a:off x="2850661" y="4791174"/>
            <a:ext cx="3637058" cy="2597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88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https://walkerke.shinyapps.io/neighborhood_diversity/</a:t>
            </a:r>
          </a:p>
        </p:txBody>
      </p:sp>
    </p:spTree>
    <p:extLst>
      <p:ext uri="{BB962C8B-B14F-4D97-AF65-F5344CB8AC3E}">
        <p14:creationId xmlns:p14="http://schemas.microsoft.com/office/powerpoint/2010/main" val="370383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to SQL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76554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3"/>
            <a:ext cx="6367012" cy="430896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15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DE13C-04CC-4F14-8965-5B11B1A8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57" y="891277"/>
            <a:ext cx="7274116" cy="3596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ECA93F-80A3-414D-B7BE-A93402ED3CCF}"/>
              </a:ext>
            </a:extLst>
          </p:cNvPr>
          <p:cNvSpPr/>
          <p:nvPr/>
        </p:nvSpPr>
        <p:spPr>
          <a:xfrm>
            <a:off x="2889537" y="4898574"/>
            <a:ext cx="3637058" cy="280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24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https://github.com/mkearney/rstudioconf_tweets</a:t>
            </a:r>
          </a:p>
        </p:txBody>
      </p:sp>
    </p:spTree>
    <p:extLst>
      <p:ext uri="{BB962C8B-B14F-4D97-AF65-F5344CB8AC3E}">
        <p14:creationId xmlns:p14="http://schemas.microsoft.com/office/powerpoint/2010/main" val="23880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16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9B44-FF6B-49AA-8F1E-175CE56C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84" y="262830"/>
            <a:ext cx="4865969" cy="330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C0A3-9D0F-4901-907D-732F305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28" y="767259"/>
            <a:ext cx="4943721" cy="2261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126E-6532-4F2E-8ED9-67C0B9945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2061264" y="2140440"/>
            <a:ext cx="4865969" cy="29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1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79B77-3899-4E65-9DE5-F518E614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6" y="23491"/>
            <a:ext cx="5317427" cy="511353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805822" y="2373919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209719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966" y="1389167"/>
            <a:ext cx="7198092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966" y="1389167"/>
            <a:ext cx="7135245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075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enough for you to begin teaching yourself </a:t>
            </a:r>
          </a:p>
          <a:p>
            <a:pPr algn="ctr"/>
            <a:r>
              <a:rPr lang="en-GB" sz="210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(Excellent free resources available)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417481"/>
            <a:ext cx="6367012" cy="2147311"/>
          </a:xfrm>
        </p:spPr>
        <p:txBody>
          <a:bodyPr/>
          <a:lstStyle/>
          <a:p>
            <a:pPr algn="ctr"/>
            <a:br>
              <a:rPr lang="en-GB" sz="3265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265" b="0" dirty="0">
                <a:solidFill>
                  <a:schemeClr val="bg2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Materials</a:t>
            </a:r>
            <a:r>
              <a:rPr lang="en-US" sz="2864" dirty="0">
                <a:solidFill>
                  <a:srgbClr val="20D375"/>
                </a:solidFill>
                <a:ea typeface="+mn-ea"/>
              </a:rPr>
              <a:t> </a:t>
            </a:r>
            <a:r>
              <a:rPr lang="en-GB" sz="2864" dirty="0">
                <a:solidFill>
                  <a:srgbClr val="20D375"/>
                </a:solidFill>
                <a:ea typeface="+mn-ea"/>
              </a:rPr>
              <a:t> </a:t>
            </a:r>
            <a:br>
              <a:rPr lang="en-GB" sz="2864" dirty="0">
                <a:solidFill>
                  <a:srgbClr val="20D375"/>
                </a:solidFill>
                <a:ea typeface="+mn-ea"/>
              </a:rPr>
            </a:br>
            <a:br>
              <a:rPr lang="en-GB" sz="3673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2449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Please download course materials at:</a:t>
            </a:r>
            <a:br>
              <a:rPr lang="en-GB" sz="2449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2177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https://github.com/nhs-r-community/intro_r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2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637DE-2684-4002-A598-97AEA587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68" y="97055"/>
            <a:ext cx="776860" cy="31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C23C3-C583-4937-8B8E-DFDB7296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37" y="2658272"/>
            <a:ext cx="2215355" cy="12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20EA-1C70-4B06-80FE-9315FD763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4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marL="732116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MVP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Image result for mvp diagram">
            <a:extLst>
              <a:ext uri="{FF2B5EF4-FFF2-40B4-BE49-F238E27FC236}">
                <a16:creationId xmlns:a16="http://schemas.microsoft.com/office/drawing/2014/main" id="{7A64AF60-0CC9-4256-86FF-C340D84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94" y="427844"/>
            <a:ext cx="6457722" cy="42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5FEC3-DB68-4481-91EC-3AE00F0CE481}"/>
              </a:ext>
            </a:extLst>
          </p:cNvPr>
          <p:cNvSpPr/>
          <p:nvPr/>
        </p:nvSpPr>
        <p:spPr>
          <a:xfrm rot="5400000">
            <a:off x="5160504" y="3129886"/>
            <a:ext cx="5783873" cy="25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https://blog.crisp.se/2016/01/25/henrikkniberg/making-sense-of-mvp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5385-C580-478A-8219-8C834DFAD1EA}"/>
              </a:ext>
            </a:extLst>
          </p:cNvPr>
          <p:cNvSpPr/>
          <p:nvPr/>
        </p:nvSpPr>
        <p:spPr>
          <a:xfrm>
            <a:off x="1388494" y="4757254"/>
            <a:ext cx="3637058" cy="280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24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Henrik </a:t>
            </a:r>
            <a:r>
              <a:rPr lang="en-GB" sz="1224" dirty="0" err="1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Kniberg</a:t>
            </a:r>
            <a:endParaRPr lang="en-GB" sz="1224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EAF79C-6228-4899-9AD2-2F4DD4E746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9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algn="ctr">
              <a:tabLst>
                <a:tab pos="1101414" algn="l"/>
              </a:tabLst>
            </a:pPr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Relaxed and informal.</a:t>
            </a:r>
          </a:p>
          <a:p>
            <a:pPr algn="ctr">
              <a:tabLst>
                <a:tab pos="1101414" algn="l"/>
              </a:tabLst>
            </a:pPr>
            <a:r>
              <a:rPr lang="en-GB" sz="1905" dirty="0">
                <a:latin typeface="Segoe UI Light" panose="020B0502040204020203" pitchFamily="34" charset="0"/>
                <a:ea typeface="Segoe UI Emoji" panose="020B0502040204020203" pitchFamily="34" charset="0"/>
              </a:rPr>
              <a:t>(Slides and code are available online)</a:t>
            </a: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truth; </a:t>
            </a: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but it can’t be the whole truth… </a:t>
            </a:r>
          </a:p>
          <a:p>
            <a:pPr algn="ctr">
              <a:tabLst>
                <a:tab pos="1101414" algn="l"/>
              </a:tabLst>
            </a:pP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too much to cover in </a:t>
            </a:r>
            <a:r>
              <a:rPr lang="en-GB" sz="2177">
                <a:latin typeface="Segoe UI Light" panose="020B0502040204020203" pitchFamily="34" charset="0"/>
                <a:ea typeface="Segoe UI Emoji" panose="020B0502040204020203" pitchFamily="34" charset="0"/>
              </a:rPr>
              <a:t>a day.</a:t>
            </a:r>
            <a:r>
              <a:rPr lang="en-GB" sz="2109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354681">
              <a:defRPr/>
            </a:pPr>
            <a:fld id="{450B0164-1B0E-EC47-A805-AF4E4DD1E6D8}" type="slidenum">
              <a:rPr lang="en-US" sz="68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354681">
                <a:defRPr/>
              </a:pPr>
              <a:t>22</a:t>
            </a:fld>
            <a:endParaRPr lang="en-US" sz="680">
              <a:solidFill>
                <a:srgbClr val="2C28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Let’s begin…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354681">
              <a:defRPr/>
            </a:pPr>
            <a:fld id="{450B0164-1B0E-EC47-A805-AF4E4DD1E6D8}" type="slidenum">
              <a:rPr lang="en-US" sz="68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354681">
                <a:defRPr/>
              </a:pPr>
              <a:t>23</a:t>
            </a:fld>
            <a:endParaRPr lang="en-US" sz="680">
              <a:solidFill>
                <a:srgbClr val="2C28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7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</a:t>
            </a:r>
            <a:r>
              <a:rPr lang="en-GB" sz="2721" b="0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vs.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 is a programming language</a:t>
            </a: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RStudio is a software application with tools to improve your programming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E564C-0FEA-4D32-A246-27A04116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5" t="10759" r="10987" b="6076"/>
          <a:stretch/>
        </p:blipFill>
        <p:spPr>
          <a:xfrm>
            <a:off x="774254" y="-55290"/>
            <a:ext cx="7500461" cy="51987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588" y="1001553"/>
            <a:ext cx="6426621" cy="4017812"/>
          </a:xfrm>
        </p:spPr>
        <p:txBody>
          <a:bodyPr/>
          <a:lstStyle/>
          <a:p>
            <a:r>
              <a:rPr lang="en-GB" sz="11291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</a:t>
            </a:r>
            <a:endParaRPr lang="en-GB" sz="28092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1B6D8-5103-4F98-AFB5-1FA829EE0DA6}"/>
              </a:ext>
            </a:extLst>
          </p:cNvPr>
          <p:cNvSpPr/>
          <p:nvPr/>
        </p:nvSpPr>
        <p:spPr>
          <a:xfrm rot="5400000">
            <a:off x="5654034" y="2246970"/>
            <a:ext cx="490614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6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http://www.rollcentre.com/project--onuk-sazan-</a:t>
            </a:r>
            <a:endParaRPr lang="en-GB" sz="136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52D2F-3E3A-443D-925B-06A691A834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9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BC79-78CF-4D72-B88E-5F9D238B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0"/>
          <a:stretch/>
        </p:blipFill>
        <p:spPr>
          <a:xfrm>
            <a:off x="934942" y="-51835"/>
            <a:ext cx="7274116" cy="51953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125" y="367824"/>
            <a:ext cx="6367012" cy="2417003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90A67-3200-4046-ADCB-6EF8927DFCB5}"/>
              </a:ext>
            </a:extLst>
          </p:cNvPr>
          <p:cNvSpPr/>
          <p:nvPr/>
        </p:nvSpPr>
        <p:spPr>
          <a:xfrm rot="5400000">
            <a:off x="6475623" y="1375962"/>
            <a:ext cx="3125086" cy="280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24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 by Roberto </a:t>
            </a:r>
            <a:r>
              <a:rPr lang="en-GB" sz="1224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Nickson</a:t>
            </a:r>
            <a:r>
              <a:rPr lang="en-GB" sz="1224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(@g) on </a:t>
            </a:r>
            <a:r>
              <a:rPr lang="en-GB" sz="1224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Unsplash</a:t>
            </a:r>
            <a:endParaRPr lang="en-GB" sz="1224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3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748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Many excellent features to help you with your analyses.</a:t>
            </a:r>
          </a:p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Never again have to think about R and RStudio as separate: Opening R-Studio opens an R session.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224" dirty="0">
                <a:latin typeface="Segoe UI Light" panose="020B0502040204020203" pitchFamily="34" charset="0"/>
                <a:ea typeface="Segoe UI Emoji" panose="020B0502040204020203" pitchFamily="34" charset="0"/>
              </a:rPr>
              <a:t>Analogy from the book Modern Dive: </a:t>
            </a:r>
            <a:r>
              <a:rPr lang="en-GB" sz="1224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www.moderndive.com</a:t>
            </a:r>
            <a:endParaRPr lang="en-GB" sz="122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3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Open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  <a:endParaRPr lang="en-GB" sz="3673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177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77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Opening R-Studio opens an R session.</a:t>
            </a: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232991" y="579089"/>
            <a:ext cx="1797795" cy="398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Console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is your window to R.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You can code directly in the console…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pi*2</a:t>
            </a:r>
            <a:r>
              <a:rPr lang="en-GB" sz="1632" b="1" dirty="0">
                <a:solidFill>
                  <a:srgbClr val="119FC1"/>
                </a:solidFill>
                <a:latin typeface="Segoe Print" panose="02000600000000000000" pitchFamily="2" charset="0"/>
              </a:rPr>
              <a:t>    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[Enter]</a:t>
            </a: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37/12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[Enter]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… but there is a better way…</a:t>
            </a:r>
          </a:p>
          <a:p>
            <a:endParaRPr lang="en-GB" sz="1224" dirty="0">
              <a:solidFill>
                <a:srgbClr val="119FC1"/>
              </a:solidFill>
            </a:endParaRPr>
          </a:p>
          <a:p>
            <a:endParaRPr lang="en-GB" sz="1224" dirty="0">
              <a:solidFill>
                <a:srgbClr val="119FC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B7B4-D074-44FF-BA48-F7CCAD12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86" y="757864"/>
            <a:ext cx="4589277" cy="37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54884"/>
            <a:ext cx="6952742" cy="3420792"/>
          </a:xfrm>
        </p:spPr>
        <p:txBody>
          <a:bodyPr/>
          <a:lstStyle/>
          <a:p>
            <a:pPr marL="490237"/>
            <a:endParaRPr lang="en-GB" sz="476" dirty="0">
              <a:latin typeface="Raleway" pitchFamily="50" charset="0"/>
              <a:ea typeface="Segoe UI Emoji" panose="020B0502040204020203" pitchFamily="34" charset="0"/>
            </a:endParaRPr>
          </a:p>
          <a:p>
            <a:pPr marL="0" indent="0" algn="ctr" defTabSz="354681">
              <a:spcAft>
                <a:spcPts val="68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GB" sz="1905" dirty="0">
                <a:solidFill>
                  <a:srgbClr val="2C2825"/>
                </a:solidFill>
                <a:latin typeface="Raleway" pitchFamily="50" charset="0"/>
                <a:ea typeface="Segoe UI Emoji" panose="020B0502040204020203" pitchFamily="34" charset="0"/>
              </a:rPr>
              <a:t> Healthcare Analysts </a:t>
            </a:r>
          </a:p>
          <a:p>
            <a:pPr marL="0" indent="0" algn="ctr" defTabSz="354681">
              <a:spcAft>
                <a:spcPts val="680"/>
              </a:spcAft>
              <a:buClrTx/>
              <a:buFont typeface="Arial" panose="020B0604020202020204" pitchFamily="34" charset="0"/>
              <a:buChar char="•"/>
              <a:defRPr/>
            </a:pPr>
            <a:endParaRPr lang="en-GB" sz="1632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32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Utilisation rates of different services across an area.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Monthly reports of referrals to a service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 Effects of Pandemic and lockdowns on services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About the trainers</a:t>
            </a:r>
          </a:p>
        </p:txBody>
      </p:sp>
    </p:spTree>
    <p:extLst>
      <p:ext uri="{BB962C8B-B14F-4D97-AF65-F5344CB8AC3E}">
        <p14:creationId xmlns:p14="http://schemas.microsoft.com/office/powerpoint/2010/main" val="348548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095629" y="1174252"/>
            <a:ext cx="1753966" cy="354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.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If you don’t see 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</a:t>
            </a: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pane, click: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And choose</a:t>
            </a: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“R Script”  from the drop-down.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Or, shortcut:</a:t>
            </a: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Ctrl+ Shift+ N</a:t>
            </a:r>
          </a:p>
          <a:p>
            <a:endParaRPr lang="en-GB" sz="1224" dirty="0">
              <a:solidFill>
                <a:srgbClr val="119FC1"/>
              </a:solidFill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29630-722F-48AD-9F11-C25CF03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98" y="150291"/>
            <a:ext cx="611025" cy="4213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F82DD7-8290-480A-B561-14E7AD7B52E1}"/>
              </a:ext>
            </a:extLst>
          </p:cNvPr>
          <p:cNvCxnSpPr/>
          <p:nvPr/>
        </p:nvCxnSpPr>
        <p:spPr>
          <a:xfrm>
            <a:off x="9778356" y="1736173"/>
            <a:ext cx="0" cy="0"/>
          </a:xfrm>
          <a:prstGeom prst="line">
            <a:avLst/>
          </a:prstGeom>
          <a:ln w="47625" cap="sq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C72437-43FE-45E5-8785-17BF6AAE458B}"/>
              </a:ext>
            </a:extLst>
          </p:cNvPr>
          <p:cNvCxnSpPr/>
          <p:nvPr/>
        </p:nvCxnSpPr>
        <p:spPr>
          <a:xfrm flipV="1">
            <a:off x="3170094" y="552280"/>
            <a:ext cx="157212" cy="3636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BF31CD-072E-4DD2-9D1F-8E04A7E6AB63}"/>
              </a:ext>
            </a:extLst>
          </p:cNvPr>
          <p:cNvCxnSpPr>
            <a:cxnSpLocks/>
          </p:cNvCxnSpPr>
          <p:nvPr/>
        </p:nvCxnSpPr>
        <p:spPr>
          <a:xfrm flipH="1" flipV="1">
            <a:off x="2777798" y="578523"/>
            <a:ext cx="298398" cy="36891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6C353FF-0C3A-4D22-99DF-76E3835E26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55494" y="1310149"/>
            <a:ext cx="1383417" cy="657987"/>
          </a:xfrm>
          <a:prstGeom prst="curvedConnector3">
            <a:avLst>
              <a:gd name="adj1" fmla="val -3362"/>
            </a:avLst>
          </a:prstGeom>
          <a:ln w="28575" cap="sq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150349" y="409278"/>
            <a:ext cx="1888314" cy="455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is just like any other text editor: you can copy, paste, and save text.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More forgiving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R Syntax highlighting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Autocomplete</a:t>
            </a:r>
          </a:p>
          <a:p>
            <a:r>
              <a:rPr lang="en-GB" sz="1224" dirty="0">
                <a:solidFill>
                  <a:srgbClr val="119FC1"/>
                </a:solidFill>
                <a:latin typeface="Segoe Print" panose="02000600000000000000" pitchFamily="2" charset="0"/>
              </a:rPr>
              <a:t>(use it!)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0D7891"/>
                </a:solidFill>
                <a:latin typeface="Segoe Print" panose="02000600000000000000" pitchFamily="2" charset="0"/>
              </a:rPr>
              <a:t>Ctrl + Enter 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(sends line of code to Console)</a:t>
            </a:r>
          </a:p>
        </p:txBody>
      </p:sp>
    </p:spTree>
    <p:extLst>
      <p:ext uri="{BB962C8B-B14F-4D97-AF65-F5344CB8AC3E}">
        <p14:creationId xmlns:p14="http://schemas.microsoft.com/office/powerpoint/2010/main" val="2578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177690" y="768544"/>
            <a:ext cx="1888314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Comment code with a #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 err="1">
                <a:solidFill>
                  <a:srgbClr val="119FC1"/>
                </a:solidFill>
                <a:latin typeface="Segoe Print" panose="02000600000000000000" pitchFamily="2" charset="0"/>
              </a:rPr>
              <a:t>E.g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: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Consolas" panose="020B0609020204030204" pitchFamily="49" charset="0"/>
              </a:rPr>
              <a:t># this was a bad idea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C1B07-3CB9-4D32-ADDA-47423E5A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30" y="1335219"/>
            <a:ext cx="3559341" cy="34944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8A7124-C2F6-484F-9468-517EB3BEAED9}"/>
              </a:ext>
            </a:extLst>
          </p:cNvPr>
          <p:cNvCxnSpPr>
            <a:cxnSpLocks/>
          </p:cNvCxnSpPr>
          <p:nvPr/>
        </p:nvCxnSpPr>
        <p:spPr>
          <a:xfrm flipH="1">
            <a:off x="5405672" y="3133399"/>
            <a:ext cx="1088526" cy="0"/>
          </a:xfrm>
          <a:prstGeom prst="straightConnector1">
            <a:avLst/>
          </a:prstGeom>
          <a:ln w="47625" cap="sq">
            <a:solidFill>
              <a:srgbClr val="0D789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BF5C8-49C2-4C8A-8D70-E86C53901378}"/>
              </a:ext>
            </a:extLst>
          </p:cNvPr>
          <p:cNvCxnSpPr>
            <a:cxnSpLocks/>
          </p:cNvCxnSpPr>
          <p:nvPr/>
        </p:nvCxnSpPr>
        <p:spPr>
          <a:xfrm flipH="1">
            <a:off x="5405672" y="3275944"/>
            <a:ext cx="1088526" cy="0"/>
          </a:xfrm>
          <a:prstGeom prst="straightConnector1">
            <a:avLst/>
          </a:prstGeom>
          <a:ln w="47625" cap="sq">
            <a:solidFill>
              <a:srgbClr val="0D789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9A598-652F-4C48-99EB-10BB54C5C67F}"/>
              </a:ext>
            </a:extLst>
          </p:cNvPr>
          <p:cNvSpPr/>
          <p:nvPr/>
        </p:nvSpPr>
        <p:spPr>
          <a:xfrm>
            <a:off x="6494103" y="2756546"/>
            <a:ext cx="1850589" cy="782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rgbClr val="119FC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Best practice – to ensure </a:t>
            </a:r>
          </a:p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rgbClr val="119FC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92218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3673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3673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0760D-183C-4003-8036-8B564C7B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55" y="1331671"/>
            <a:ext cx="3562291" cy="35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552728" indent="0">
              <a:buNone/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 packages are like apps for your phone:</a:t>
            </a: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Extend the capabilities of the basic or “</a:t>
            </a:r>
            <a:r>
              <a:rPr lang="en-GB" sz="2449" u="sng" dirty="0">
                <a:solidFill>
                  <a:schemeClr val="accent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base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" R </a:t>
            </a: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with extra functions, datasets, documentation.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96441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5184"/>
            <a:ext cx="6952742" cy="3386509"/>
          </a:xfrm>
        </p:spPr>
        <p:txBody>
          <a:bodyPr/>
          <a:lstStyle/>
          <a:p>
            <a:endParaRPr lang="en-GB" sz="239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en-GB" sz="2394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sz="239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52728" indent="0">
              <a:buNone/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88F31-01AC-4191-A353-D9B56BDCFD78}"/>
              </a:ext>
            </a:extLst>
          </p:cNvPr>
          <p:cNvSpPr/>
          <p:nvPr/>
        </p:nvSpPr>
        <p:spPr>
          <a:xfrm>
            <a:off x="3839928" y="2709535"/>
            <a:ext cx="1270379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Happens</a:t>
            </a:r>
            <a:r>
              <a:rPr lang="en-GB" sz="1632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just</a:t>
            </a:r>
            <a:r>
              <a:rPr lang="en-GB" sz="1632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C6ED-76C3-47ED-93EA-621DAE84C608}"/>
              </a:ext>
            </a:extLst>
          </p:cNvPr>
          <p:cNvSpPr/>
          <p:nvPr/>
        </p:nvSpPr>
        <p:spPr>
          <a:xfrm>
            <a:off x="1777192" y="2450073"/>
            <a:ext cx="1755464" cy="107124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09AC-8554-496A-BDD6-940610417318}"/>
              </a:ext>
            </a:extLst>
          </p:cNvPr>
          <p:cNvSpPr/>
          <p:nvPr/>
        </p:nvSpPr>
        <p:spPr>
          <a:xfrm>
            <a:off x="1770769" y="3706925"/>
            <a:ext cx="1755464" cy="107124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</a:p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 the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5108BD-CDEA-4E60-8CF4-B218D64ECDD7}"/>
              </a:ext>
            </a:extLst>
          </p:cNvPr>
          <p:cNvSpPr/>
          <p:nvPr/>
        </p:nvSpPr>
        <p:spPr>
          <a:xfrm>
            <a:off x="5417579" y="2456552"/>
            <a:ext cx="1755464" cy="107124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</a:t>
            </a:r>
          </a:p>
          <a:p>
            <a:pPr algn="ctr"/>
            <a:r>
              <a:rPr lang="en-GB" sz="1279" dirty="0">
                <a:solidFill>
                  <a:schemeClr val="tx1"/>
                </a:solidFill>
                <a:latin typeface="Segoe UI Light" panose="020B0502040204020203" pitchFamily="34" charset="0"/>
              </a:rPr>
              <a:t>(</a:t>
            </a:r>
            <a:r>
              <a:rPr lang="en-GB" sz="1279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279" dirty="0">
                <a:solidFill>
                  <a:schemeClr val="tx1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5AE5B2-7D59-4614-AE1B-68A01F53E9D9}"/>
              </a:ext>
            </a:extLst>
          </p:cNvPr>
          <p:cNvSpPr/>
          <p:nvPr/>
        </p:nvSpPr>
        <p:spPr>
          <a:xfrm>
            <a:off x="5434898" y="3713404"/>
            <a:ext cx="1755464" cy="107124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“Open”</a:t>
            </a:r>
          </a:p>
          <a:p>
            <a:pPr algn="ctr"/>
            <a:r>
              <a:rPr lang="en-GB" sz="1279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8B541-E3E2-402C-B79B-47476C110E63}"/>
              </a:ext>
            </a:extLst>
          </p:cNvPr>
          <p:cNvSpPr/>
          <p:nvPr/>
        </p:nvSpPr>
        <p:spPr>
          <a:xfrm>
            <a:off x="3910926" y="3899064"/>
            <a:ext cx="1139280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Every new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56E62-871E-4EF4-B788-93EBE951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39" y="1353062"/>
            <a:ext cx="941106" cy="1028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363A8-2E71-46C2-A11D-E2C0590FBDF4}"/>
              </a:ext>
            </a:extLst>
          </p:cNvPr>
          <p:cNvSpPr txBox="1"/>
          <p:nvPr/>
        </p:nvSpPr>
        <p:spPr>
          <a:xfrm rot="5400000">
            <a:off x="5434403" y="2524055"/>
            <a:ext cx="5307860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Phone detail from photo by Rahul Chakraborty on </a:t>
            </a:r>
            <a:r>
              <a:rPr lang="en-GB" sz="108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Unsplash</a:t>
            </a:r>
            <a:endParaRPr lang="en-GB" sz="952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Image result for r logo">
            <a:extLst>
              <a:ext uri="{FF2B5EF4-FFF2-40B4-BE49-F238E27FC236}">
                <a16:creationId xmlns:a16="http://schemas.microsoft.com/office/drawing/2014/main" id="{BB802982-6CB4-46C3-95EB-7121B3A1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5" y="1422281"/>
            <a:ext cx="1165875" cy="90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B9617-42F9-445F-BFA4-7259155D9D06}"/>
              </a:ext>
            </a:extLst>
          </p:cNvPr>
          <p:cNvCxnSpPr/>
          <p:nvPr/>
        </p:nvCxnSpPr>
        <p:spPr>
          <a:xfrm>
            <a:off x="2648501" y="3538463"/>
            <a:ext cx="0" cy="174942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24D59-9F6F-4E64-A963-3ED60022BF81}"/>
              </a:ext>
            </a:extLst>
          </p:cNvPr>
          <p:cNvCxnSpPr/>
          <p:nvPr/>
        </p:nvCxnSpPr>
        <p:spPr>
          <a:xfrm>
            <a:off x="6335087" y="3538463"/>
            <a:ext cx="0" cy="174942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8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857375"/>
            <a:endParaRPr lang="en-GB" sz="2449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857375"/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install.packages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(“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”)</a:t>
            </a:r>
          </a:p>
          <a:p>
            <a:pPr marL="857375"/>
            <a:endParaRPr lang="en-GB" sz="2449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857375"/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library(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859E6-BFC6-422B-91A9-0001C232A341}"/>
              </a:ext>
            </a:extLst>
          </p:cNvPr>
          <p:cNvSpPr/>
          <p:nvPr/>
        </p:nvSpPr>
        <p:spPr>
          <a:xfrm>
            <a:off x="4492491" y="2458432"/>
            <a:ext cx="3637058" cy="594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  <a:cs typeface="Consolas" panose="020B0609020204030204" pitchFamily="49" charset="0"/>
              </a:rPr>
              <a:t>will download a package to your personal library. Then:</a:t>
            </a:r>
            <a:endParaRPr lang="en-GB" sz="1224" dirty="0">
              <a:solidFill>
                <a:srgbClr val="00B050"/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F881-0E08-44AB-8F99-4B9C4D96C617}"/>
              </a:ext>
            </a:extLst>
          </p:cNvPr>
          <p:cNvSpPr/>
          <p:nvPr/>
        </p:nvSpPr>
        <p:spPr>
          <a:xfrm>
            <a:off x="3723755" y="3566398"/>
            <a:ext cx="4190055" cy="1096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2116"/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tells R to load the </a:t>
            </a:r>
            <a:r>
              <a:rPr lang="en-GB" sz="1632" dirty="0" err="1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tidyverse</a:t>
            </a:r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package from your personal library.</a:t>
            </a:r>
          </a:p>
          <a:p>
            <a:pPr marL="732116"/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(Needed for every new session)</a:t>
            </a:r>
          </a:p>
        </p:txBody>
      </p:sp>
    </p:spTree>
    <p:extLst>
      <p:ext uri="{BB962C8B-B14F-4D97-AF65-F5344CB8AC3E}">
        <p14:creationId xmlns:p14="http://schemas.microsoft.com/office/powerpoint/2010/main" val="366316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CRAN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61550"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14,000+ packages. Free. Peer reviewed. </a:t>
            </a:r>
          </a:p>
          <a:p>
            <a:pPr marL="61550"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61550"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(Manifold possibilities)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interactive graphics and dashboards, machine learning, mine twitter data, create PowerPoint docs, maps…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632" dirty="0">
                <a:latin typeface="Segoe UI Light" panose="020B0502040204020203" pitchFamily="34" charset="0"/>
                <a:ea typeface="Segoe UI Emoji" panose="020B0502040204020203" pitchFamily="34" charset="0"/>
              </a:rPr>
              <a:t>Other ways to get packages (</a:t>
            </a:r>
            <a:r>
              <a:rPr lang="en-GB" sz="1632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1632" dirty="0">
                <a:latin typeface="Segoe UI Light" panose="020B0502040204020203" pitchFamily="34" charset="0"/>
                <a:ea typeface="Segoe UI Emoji" panose="020B0502040204020203" pitchFamily="34" charset="0"/>
              </a:rPr>
              <a:t> GitHub,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Intro + Setup + Import data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Graphics with ggplot</a:t>
            </a:r>
            <a:r>
              <a:rPr lang="en-GB" sz="2449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2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177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--------- 12:30 Lunch -----------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cont.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Demos and future learning</a:t>
            </a:r>
          </a:p>
          <a:p>
            <a:pPr marL="1160804"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160804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37CA6B2-D742-4263-A856-CDDD6442EEC4}"/>
              </a:ext>
            </a:extLst>
          </p:cNvPr>
          <p:cNvCxnSpPr>
            <a:cxnSpLocks/>
          </p:cNvCxnSpPr>
          <p:nvPr/>
        </p:nvCxnSpPr>
        <p:spPr>
          <a:xfrm>
            <a:off x="2685572" y="1934152"/>
            <a:ext cx="339281" cy="8639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6CAF-AF6E-4B51-B0E7-778E98E32672}"/>
              </a:ext>
            </a:extLst>
          </p:cNvPr>
          <p:cNvSpPr/>
          <p:nvPr/>
        </p:nvSpPr>
        <p:spPr>
          <a:xfrm>
            <a:off x="1107724" y="1774055"/>
            <a:ext cx="1747489" cy="32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11:00 Break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C8C76-C5C6-48FB-BB8F-E31736033077}"/>
              </a:ext>
            </a:extLst>
          </p:cNvPr>
          <p:cNvSpPr/>
          <p:nvPr/>
        </p:nvSpPr>
        <p:spPr>
          <a:xfrm>
            <a:off x="2908300" y="1271181"/>
            <a:ext cx="3556421" cy="32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“Adjusting the seat and mirrors”: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EF1D2-4A61-4E7F-AFF4-53EC244E52BD}"/>
              </a:ext>
            </a:extLst>
          </p:cNvPr>
          <p:cNvSpPr/>
          <p:nvPr/>
        </p:nvSpPr>
        <p:spPr>
          <a:xfrm>
            <a:off x="6999558" y="3244507"/>
            <a:ext cx="1021235" cy="55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14:30 Break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9294665-CE1D-4263-90FC-855E006B6754}"/>
              </a:ext>
            </a:extLst>
          </p:cNvPr>
          <p:cNvCxnSpPr>
            <a:cxnSpLocks/>
          </p:cNvCxnSpPr>
          <p:nvPr/>
        </p:nvCxnSpPr>
        <p:spPr>
          <a:xfrm rot="10800000">
            <a:off x="6457886" y="3414769"/>
            <a:ext cx="472472" cy="8639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6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1944013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Packages:</a:t>
            </a:r>
            <a:b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3673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732116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D7539-C6E1-49C0-88C3-1C0C1A6760C9}"/>
              </a:ext>
            </a:extLst>
          </p:cNvPr>
          <p:cNvSpPr/>
          <p:nvPr/>
        </p:nvSpPr>
        <p:spPr>
          <a:xfrm>
            <a:off x="2066231" y="1102989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21E81-3765-4601-BF86-53167C6B29B1}"/>
              </a:ext>
            </a:extLst>
          </p:cNvPr>
          <p:cNvSpPr/>
          <p:nvPr/>
        </p:nvSpPr>
        <p:spPr>
          <a:xfrm>
            <a:off x="1852413" y="2109875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AB468-51CF-4108-8204-6F9DD6261C5D}"/>
              </a:ext>
            </a:extLst>
          </p:cNvPr>
          <p:cNvSpPr/>
          <p:nvPr/>
        </p:nvSpPr>
        <p:spPr>
          <a:xfrm>
            <a:off x="2461470" y="1575979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AD2D3-9702-4D4B-9D9D-85DD2460B33D}"/>
              </a:ext>
            </a:extLst>
          </p:cNvPr>
          <p:cNvSpPr/>
          <p:nvPr/>
        </p:nvSpPr>
        <p:spPr>
          <a:xfrm>
            <a:off x="3091259" y="403214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3E554-B8BB-4955-AB54-1AC7F5D54B79}"/>
              </a:ext>
            </a:extLst>
          </p:cNvPr>
          <p:cNvSpPr/>
          <p:nvPr/>
        </p:nvSpPr>
        <p:spPr>
          <a:xfrm>
            <a:off x="2984998" y="1078055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58468-850E-4D33-894A-A9929AC41573}"/>
              </a:ext>
            </a:extLst>
          </p:cNvPr>
          <p:cNvSpPr/>
          <p:nvPr/>
        </p:nvSpPr>
        <p:spPr>
          <a:xfrm>
            <a:off x="1752632" y="3244089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DC418-FB18-4582-9485-C03EA3013180}"/>
              </a:ext>
            </a:extLst>
          </p:cNvPr>
          <p:cNvSpPr/>
          <p:nvPr/>
        </p:nvSpPr>
        <p:spPr>
          <a:xfrm>
            <a:off x="1538814" y="4250974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3738E-6618-4FBD-807E-C84FB86F0006}"/>
              </a:ext>
            </a:extLst>
          </p:cNvPr>
          <p:cNvSpPr/>
          <p:nvPr/>
        </p:nvSpPr>
        <p:spPr>
          <a:xfrm>
            <a:off x="3509392" y="3537385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AB379C-E871-47BD-8B4F-7655AAE5FE75}"/>
              </a:ext>
            </a:extLst>
          </p:cNvPr>
          <p:cNvSpPr/>
          <p:nvPr/>
        </p:nvSpPr>
        <p:spPr>
          <a:xfrm>
            <a:off x="2777660" y="2544313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553D7-DFDE-482E-91D1-B28BE922C9E8}"/>
              </a:ext>
            </a:extLst>
          </p:cNvPr>
          <p:cNvSpPr/>
          <p:nvPr/>
        </p:nvSpPr>
        <p:spPr>
          <a:xfrm>
            <a:off x="2671399" y="3219154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C744D0-9BDF-4D4E-82AB-1DEA0C2FEB98}"/>
              </a:ext>
            </a:extLst>
          </p:cNvPr>
          <p:cNvSpPr/>
          <p:nvPr/>
        </p:nvSpPr>
        <p:spPr>
          <a:xfrm>
            <a:off x="6116238" y="3521071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EFDA-AF16-4C30-90BC-B7769E5AD6FE}"/>
              </a:ext>
            </a:extLst>
          </p:cNvPr>
          <p:cNvSpPr/>
          <p:nvPr/>
        </p:nvSpPr>
        <p:spPr>
          <a:xfrm>
            <a:off x="4900501" y="3251811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23D9-D6BA-46EE-AFE2-7A870AD86305}"/>
              </a:ext>
            </a:extLst>
          </p:cNvPr>
          <p:cNvSpPr/>
          <p:nvPr/>
        </p:nvSpPr>
        <p:spPr>
          <a:xfrm>
            <a:off x="6810821" y="1211842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08134-457A-4178-AA6E-C38032BD1770}"/>
              </a:ext>
            </a:extLst>
          </p:cNvPr>
          <p:cNvSpPr/>
          <p:nvPr/>
        </p:nvSpPr>
        <p:spPr>
          <a:xfrm>
            <a:off x="7333918" y="2872005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D8ACD-F74D-4934-A95B-6D424D9BF42A}"/>
              </a:ext>
            </a:extLst>
          </p:cNvPr>
          <p:cNvSpPr/>
          <p:nvPr/>
        </p:nvSpPr>
        <p:spPr>
          <a:xfrm>
            <a:off x="6675619" y="3122498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C9BE46-64EA-411C-8E4E-6A038CDACEB7}"/>
              </a:ext>
            </a:extLst>
          </p:cNvPr>
          <p:cNvSpPr/>
          <p:nvPr/>
        </p:nvSpPr>
        <p:spPr>
          <a:xfrm>
            <a:off x="7235864" y="4071281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B1F2A-B7DF-41F6-81AF-FEB8AE93BC2A}"/>
              </a:ext>
            </a:extLst>
          </p:cNvPr>
          <p:cNvSpPr/>
          <p:nvPr/>
        </p:nvSpPr>
        <p:spPr>
          <a:xfrm>
            <a:off x="6495926" y="638963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0433C4-BD94-4676-BBBA-6C9A083B9D13}"/>
              </a:ext>
            </a:extLst>
          </p:cNvPr>
          <p:cNvSpPr/>
          <p:nvPr/>
        </p:nvSpPr>
        <p:spPr>
          <a:xfrm>
            <a:off x="7429595" y="1052606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8AC77B-9AF5-40BA-8C24-F9ACA2B766E5}"/>
              </a:ext>
            </a:extLst>
          </p:cNvPr>
          <p:cNvSpPr/>
          <p:nvPr/>
        </p:nvSpPr>
        <p:spPr>
          <a:xfrm>
            <a:off x="6607370" y="2013945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</p:spTree>
    <p:extLst>
      <p:ext uri="{BB962C8B-B14F-4D97-AF65-F5344CB8AC3E}">
        <p14:creationId xmlns:p14="http://schemas.microsoft.com/office/powerpoint/2010/main" val="3909923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</a:t>
            </a:r>
            <a:r>
              <a:rPr lang="en-GB" sz="2177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 collects (some of) the most popular R packages into one.</a:t>
            </a:r>
          </a:p>
          <a:p>
            <a:pPr marL="123099"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All have the same underlying principles: </a:t>
            </a:r>
          </a:p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Provide simple tools (with consistent structure) which may be used together to help solve complex problems.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123099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During the workshop we will use the </a:t>
            </a:r>
            <a:r>
              <a:rPr lang="en-GB" sz="2449" dirty="0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ggplot2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GB" sz="2449" dirty="0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, and </a:t>
            </a:r>
            <a:r>
              <a:rPr lang="en-GB" sz="2449" dirty="0" err="1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readr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packages. These are bundled up in the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package. We load it by running: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library(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4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2721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algn="ctr"/>
            <a:r>
              <a:rPr lang="en-GB" sz="1905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1905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190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1905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190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1632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49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65" y="683830"/>
            <a:ext cx="776860" cy="3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rgbClr val="00B050"/>
                </a:solidFill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possibilities: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6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2680411"/>
          </a:xfrm>
        </p:spPr>
        <p:txBody>
          <a:bodyPr/>
          <a:lstStyle/>
          <a:p>
            <a:pPr algn="ctr"/>
            <a:r>
              <a:rPr lang="en-GB" sz="2993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elegant</a:t>
            </a:r>
            <a:br>
              <a:rPr lang="en-GB" sz="299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Graphics</a:t>
            </a:r>
          </a:p>
        </p:txBody>
      </p:sp>
    </p:spTree>
    <p:extLst>
      <p:ext uri="{BB962C8B-B14F-4D97-AF65-F5344CB8AC3E}">
        <p14:creationId xmlns:p14="http://schemas.microsoft.com/office/powerpoint/2010/main" val="18365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6" name="Picture 2" descr="https://benjaminlmoore.files.wordpress.com/2015/04/measles_incidence_heatmap_24.png">
            <a:extLst>
              <a:ext uri="{FF2B5EF4-FFF2-40B4-BE49-F238E27FC236}">
                <a16:creationId xmlns:a16="http://schemas.microsoft.com/office/drawing/2014/main" id="{F4AF5EBC-E5C2-4C96-B4A8-5134792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8" y="1"/>
            <a:ext cx="68583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6FE06-DEEA-4EC2-85CC-A1CA07FFDE9D}"/>
              </a:ext>
            </a:extLst>
          </p:cNvPr>
          <p:cNvSpPr/>
          <p:nvPr/>
        </p:nvSpPr>
        <p:spPr>
          <a:xfrm rot="5400000">
            <a:off x="6241937" y="2395960"/>
            <a:ext cx="3637058" cy="2597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88" dirty="0"/>
              <a:t>https://benjaminlmoore.wordpress.com/tag/ggplot2/</a:t>
            </a:r>
          </a:p>
        </p:txBody>
      </p:sp>
    </p:spTree>
    <p:extLst>
      <p:ext uri="{BB962C8B-B14F-4D97-AF65-F5344CB8AC3E}">
        <p14:creationId xmlns:p14="http://schemas.microsoft.com/office/powerpoint/2010/main" val="15517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0F7B-1ED3-438F-B6F1-E9FAA008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2" y="1"/>
            <a:ext cx="781961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F28F1-667F-428E-9C67-EF557F41A41B}"/>
              </a:ext>
            </a:extLst>
          </p:cNvPr>
          <p:cNvSpPr/>
          <p:nvPr/>
        </p:nvSpPr>
        <p:spPr>
          <a:xfrm>
            <a:off x="5824669" y="4873123"/>
            <a:ext cx="3637058" cy="2388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52" dirty="0">
                <a:solidFill>
                  <a:schemeClr val="bg2"/>
                </a:solidFill>
              </a:rPr>
              <a:t>http://spatial.ly/2012/02/great-maps-ggplot2/</a:t>
            </a:r>
          </a:p>
        </p:txBody>
      </p:sp>
    </p:spTree>
    <p:extLst>
      <p:ext uri="{BB962C8B-B14F-4D97-AF65-F5344CB8AC3E}">
        <p14:creationId xmlns:p14="http://schemas.microsoft.com/office/powerpoint/2010/main" val="369057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9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38650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Statistics 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Machine Learning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2177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 </a:t>
            </a:r>
            <a:r>
              <a:rPr lang="en-GB" sz="2177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example later )</a:t>
            </a:r>
            <a:endParaRPr lang="en-GB" sz="3673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E2E2E"/>
      </a:dk1>
      <a:lt1>
        <a:srgbClr val="F2F2F2"/>
      </a:lt1>
      <a:dk2>
        <a:srgbClr val="2E2E2E"/>
      </a:dk2>
      <a:lt2>
        <a:srgbClr val="20D375"/>
      </a:lt2>
      <a:accent1>
        <a:srgbClr val="20D375"/>
      </a:accent1>
      <a:accent2>
        <a:srgbClr val="20D375"/>
      </a:accent2>
      <a:accent3>
        <a:srgbClr val="6BEC7B"/>
      </a:accent3>
      <a:accent4>
        <a:srgbClr val="0AAE8E"/>
      </a:accent4>
      <a:accent5>
        <a:srgbClr val="139723"/>
      </a:accent5>
      <a:accent6>
        <a:srgbClr val="0F693A"/>
      </a:accent6>
      <a:hlink>
        <a:srgbClr val="20D375"/>
      </a:hlink>
      <a:folHlink>
        <a:srgbClr val="0F69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6350">
          <a:solidFill>
            <a:schemeClr val="bg2"/>
          </a:solidFill>
        </a:ln>
        <a:effectLst/>
      </a:spPr>
      <a:bodyPr lIns="36000" tIns="36000" rIns="36000" bIns="36000"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DSN – Powerpoint Template v2.1" id="{007F04D8-11C2-47C4-AB65-CD85AC72EC2D}" vid="{C2957240-0949-4580-8D40-5A5E757FFE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MDSN – Powerpoint Template v4</Template>
  <TotalTime>49</TotalTime>
  <Words>951</Words>
  <Application>Microsoft Office PowerPoint</Application>
  <PresentationFormat>On-screen Show (16:9)</PresentationFormat>
  <Paragraphs>269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Consolas</vt:lpstr>
      <vt:lpstr>Raleway</vt:lpstr>
      <vt:lpstr>Segoe Print</vt:lpstr>
      <vt:lpstr>Segoe Script</vt:lpstr>
      <vt:lpstr>Segoe UI</vt:lpstr>
      <vt:lpstr>Segoe UI Light</vt:lpstr>
      <vt:lpstr>Office Theme</vt:lpstr>
      <vt:lpstr>Introduction to R and RStudio</vt:lpstr>
      <vt:lpstr> Materials    Please download course materials at: https://github.com/nhs-r-community/intro_r</vt:lpstr>
      <vt:lpstr>About the trainers</vt:lpstr>
      <vt:lpstr>Agenda</vt:lpstr>
      <vt:lpstr>Course Aims </vt:lpstr>
      <vt:lpstr>elegant  Graphics</vt:lpstr>
      <vt:lpstr>PowerPoint Presentation</vt:lpstr>
      <vt:lpstr>PowerPoint Presentation</vt:lpstr>
      <vt:lpstr>Statistics  &amp; Machine Learning ( example later )</vt:lpstr>
      <vt:lpstr> Collaboration &amp; Reproducibility</vt:lpstr>
      <vt:lpstr>R Markdown</vt:lpstr>
      <vt:lpstr>Automated reports</vt:lpstr>
      <vt:lpstr>(Interactive) Dashboards</vt:lpstr>
      <vt:lpstr>R to SQL  connection</vt:lpstr>
      <vt:lpstr>Community</vt:lpstr>
      <vt:lpstr>PowerPoint Presentation</vt:lpstr>
      <vt:lpstr>Inclusivity</vt:lpstr>
      <vt:lpstr>Course Aims </vt:lpstr>
      <vt:lpstr>Course Aims </vt:lpstr>
      <vt:lpstr>Course philosophy</vt:lpstr>
      <vt:lpstr>MVP Diagram</vt:lpstr>
      <vt:lpstr>Course philosophy</vt:lpstr>
      <vt:lpstr>Let’s begin…</vt:lpstr>
      <vt:lpstr>R vs. RStudio</vt:lpstr>
      <vt:lpstr>R</vt:lpstr>
      <vt:lpstr>RStudio</vt:lpstr>
      <vt:lpstr>RStudio</vt:lpstr>
      <vt:lpstr>Open RStudio</vt:lpstr>
      <vt:lpstr> </vt:lpstr>
      <vt:lpstr> </vt:lpstr>
      <vt:lpstr> </vt:lpstr>
      <vt:lpstr> </vt:lpstr>
      <vt:lpstr>Tools  Global Options </vt:lpstr>
      <vt:lpstr>Tools  Global Options </vt:lpstr>
      <vt:lpstr>Packages</vt:lpstr>
      <vt:lpstr>Packages</vt:lpstr>
      <vt:lpstr>Packages</vt:lpstr>
      <vt:lpstr>Packages</vt:lpstr>
      <vt:lpstr>CRAN repository</vt:lpstr>
      <vt:lpstr>Packages:  tidyverse</vt:lpstr>
      <vt:lpstr>What is the tidyverse?</vt:lpstr>
      <vt:lpstr>What is the tidyverse?</vt:lpstr>
      <vt:lpstr> </vt:lpstr>
      <vt:lpstr>End</vt:lpstr>
    </vt:vector>
  </TitlesOfParts>
  <Company>IE Design Consultancy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Ozayr Mohammed (Strategy Unit, hosted by MLCSU)</dc:creator>
  <cp:lastModifiedBy>Ozayr Mohammed (Strategy Unit, hosted by MLCSU)</cp:lastModifiedBy>
  <cp:revision>1</cp:revision>
  <dcterms:created xsi:type="dcterms:W3CDTF">2021-09-23T09:55:58Z</dcterms:created>
  <dcterms:modified xsi:type="dcterms:W3CDTF">2021-09-26T14:44:45Z</dcterms:modified>
</cp:coreProperties>
</file>